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80" r:id="rId5"/>
    <p:sldId id="275" r:id="rId6"/>
    <p:sldId id="285" r:id="rId7"/>
    <p:sldId id="281" r:id="rId8"/>
    <p:sldId id="272" r:id="rId9"/>
    <p:sldId id="282" r:id="rId10"/>
    <p:sldId id="278" r:id="rId11"/>
    <p:sldId id="284" r:id="rId12"/>
    <p:sldId id="283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E6587-9A96-D94C-8C15-87FBACE51C43}" v="561" dt="2021-04-13T14:52:16.050"/>
    <p1510:client id="{EFFEE9E9-D3C6-999B-4B25-12AB606B2BDB}" v="1" dt="2021-04-13T12:18:13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 autoAdjust="0"/>
    <p:restoredTop sz="95603"/>
  </p:normalViewPr>
  <p:slideViewPr>
    <p:cSldViewPr snapToGrid="0">
      <p:cViewPr>
        <p:scale>
          <a:sx n="74" d="100"/>
          <a:sy n="74" d="100"/>
        </p:scale>
        <p:origin x="152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B18CB-42CF-412C-8985-00A0665FCDC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B10770-8B59-4F07-97AA-603DE318BB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Introduction</a:t>
          </a:r>
          <a:endParaRPr lang="en-US" dirty="0"/>
        </a:p>
      </dgm:t>
    </dgm:pt>
    <dgm:pt modelId="{DD50359C-9819-4536-B3F0-8A059FF05C2B}" type="parTrans" cxnId="{C72D5648-1848-4E57-971B-A8EE20920924}">
      <dgm:prSet/>
      <dgm:spPr/>
      <dgm:t>
        <a:bodyPr/>
        <a:lstStyle/>
        <a:p>
          <a:endParaRPr lang="en-US"/>
        </a:p>
      </dgm:t>
    </dgm:pt>
    <dgm:pt modelId="{161C3F40-7FD3-40BB-9618-2252097A3664}" type="sibTrans" cxnId="{C72D5648-1848-4E57-971B-A8EE20920924}">
      <dgm:prSet/>
      <dgm:spPr/>
      <dgm:t>
        <a:bodyPr/>
        <a:lstStyle/>
        <a:p>
          <a:endParaRPr lang="en-US"/>
        </a:p>
      </dgm:t>
    </dgm:pt>
    <dgm:pt modelId="{42BE6E4C-C404-4452-9509-02237DC2D5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Théorie et méthode</a:t>
          </a:r>
          <a:endParaRPr lang="en-US" dirty="0"/>
        </a:p>
      </dgm:t>
    </dgm:pt>
    <dgm:pt modelId="{3D90045E-C17A-47A8-96C2-0D062C71FB1C}" type="parTrans" cxnId="{AC2ED040-3DC6-4B2F-9D8D-C2793207C085}">
      <dgm:prSet/>
      <dgm:spPr/>
      <dgm:t>
        <a:bodyPr/>
        <a:lstStyle/>
        <a:p>
          <a:endParaRPr lang="en-US"/>
        </a:p>
      </dgm:t>
    </dgm:pt>
    <dgm:pt modelId="{7D3564B9-C481-486A-86A0-4B0098270002}" type="sibTrans" cxnId="{AC2ED040-3DC6-4B2F-9D8D-C2793207C085}">
      <dgm:prSet/>
      <dgm:spPr/>
      <dgm:t>
        <a:bodyPr/>
        <a:lstStyle/>
        <a:p>
          <a:endParaRPr lang="en-US"/>
        </a:p>
      </dgm:t>
    </dgm:pt>
    <dgm:pt modelId="{E4652662-875C-4418-81ED-113ABF0F45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 dirty="0"/>
            <a:t>Application</a:t>
          </a:r>
          <a:endParaRPr lang="en-US" dirty="0"/>
        </a:p>
      </dgm:t>
    </dgm:pt>
    <dgm:pt modelId="{0DEACF32-879C-41DB-95CB-AFC61807F1AA}" type="parTrans" cxnId="{B93A2135-EE6B-44E8-885E-E5ABF17BA36E}">
      <dgm:prSet/>
      <dgm:spPr/>
      <dgm:t>
        <a:bodyPr/>
        <a:lstStyle/>
        <a:p>
          <a:endParaRPr lang="en-US"/>
        </a:p>
      </dgm:t>
    </dgm:pt>
    <dgm:pt modelId="{FC841A7E-8EC8-471F-BFAD-2BA5E5647A16}" type="sibTrans" cxnId="{B93A2135-EE6B-44E8-885E-E5ABF17BA36E}">
      <dgm:prSet/>
      <dgm:spPr/>
      <dgm:t>
        <a:bodyPr/>
        <a:lstStyle/>
        <a:p>
          <a:endParaRPr lang="en-US"/>
        </a:p>
      </dgm:t>
    </dgm:pt>
    <dgm:pt modelId="{F8068A78-9976-074F-A10E-455954571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Conclusion</a:t>
          </a:r>
        </a:p>
      </dgm:t>
    </dgm:pt>
    <dgm:pt modelId="{84FBE9B5-0581-094B-95BC-0A0578337F2E}" type="sibTrans" cxnId="{D01C1D7D-F3FD-FD47-BD9C-42E2A4E0A77C}">
      <dgm:prSet/>
      <dgm:spPr/>
      <dgm:t>
        <a:bodyPr/>
        <a:lstStyle/>
        <a:p>
          <a:endParaRPr lang="en-GB"/>
        </a:p>
      </dgm:t>
    </dgm:pt>
    <dgm:pt modelId="{85FA782A-5253-744F-B976-7D0C5ACC808E}" type="parTrans" cxnId="{D01C1D7D-F3FD-FD47-BD9C-42E2A4E0A77C}">
      <dgm:prSet/>
      <dgm:spPr/>
      <dgm:t>
        <a:bodyPr/>
        <a:lstStyle/>
        <a:p>
          <a:endParaRPr lang="en-GB"/>
        </a:p>
      </dgm:t>
    </dgm:pt>
    <dgm:pt modelId="{C65481F6-F9D0-6145-ABAF-1CA42D8908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Résultats</a:t>
          </a:r>
        </a:p>
      </dgm:t>
    </dgm:pt>
    <dgm:pt modelId="{7D7AE0B2-7D14-154B-B6A9-EE6E37C4DC01}" type="parTrans" cxnId="{037B6AD9-B320-EA45-97FE-7827959C52E5}">
      <dgm:prSet/>
      <dgm:spPr/>
      <dgm:t>
        <a:bodyPr/>
        <a:lstStyle/>
        <a:p>
          <a:endParaRPr lang="en-GB"/>
        </a:p>
      </dgm:t>
    </dgm:pt>
    <dgm:pt modelId="{1ADEBBA3-4489-994C-9D48-EE9E3A3A2B79}" type="sibTrans" cxnId="{037B6AD9-B320-EA45-97FE-7827959C52E5}">
      <dgm:prSet/>
      <dgm:spPr/>
      <dgm:t>
        <a:bodyPr/>
        <a:lstStyle/>
        <a:p>
          <a:endParaRPr lang="en-GB"/>
        </a:p>
      </dgm:t>
    </dgm:pt>
    <dgm:pt modelId="{1D3F1245-0B6B-4D67-AB45-3DCDEF13B842}" type="pres">
      <dgm:prSet presAssocID="{4CDB18CB-42CF-412C-8985-00A0665FCDCB}" presName="root" presStyleCnt="0">
        <dgm:presLayoutVars>
          <dgm:dir/>
          <dgm:resizeHandles val="exact"/>
        </dgm:presLayoutVars>
      </dgm:prSet>
      <dgm:spPr/>
    </dgm:pt>
    <dgm:pt modelId="{54E33F76-D2DD-4633-AFB2-3471F815DB3A}" type="pres">
      <dgm:prSet presAssocID="{81B10770-8B59-4F07-97AA-603DE318BB7E}" presName="compNode" presStyleCnt="0"/>
      <dgm:spPr/>
    </dgm:pt>
    <dgm:pt modelId="{F0A8107E-CE8C-4D62-B82A-A7E5FD2A8977}" type="pres">
      <dgm:prSet presAssocID="{81B10770-8B59-4F07-97AA-603DE318BB7E}" presName="iconBgRect" presStyleLbl="bgShp" presStyleIdx="0" presStyleCnt="5"/>
      <dgm:spPr/>
    </dgm:pt>
    <dgm:pt modelId="{FB6FF2CD-EC72-4E3F-9544-753589853724}" type="pres">
      <dgm:prSet presAssocID="{81B10770-8B59-4F07-97AA-603DE318BB7E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E21C7FE-966B-4F33-A463-31160EB59A9C}" type="pres">
      <dgm:prSet presAssocID="{81B10770-8B59-4F07-97AA-603DE318BB7E}" presName="spaceRect" presStyleCnt="0"/>
      <dgm:spPr/>
    </dgm:pt>
    <dgm:pt modelId="{FB14C330-5600-4D8B-9264-C9B9BE47CB1C}" type="pres">
      <dgm:prSet presAssocID="{81B10770-8B59-4F07-97AA-603DE318BB7E}" presName="textRect" presStyleLbl="revTx" presStyleIdx="0" presStyleCnt="5">
        <dgm:presLayoutVars>
          <dgm:chMax val="1"/>
          <dgm:chPref val="1"/>
        </dgm:presLayoutVars>
      </dgm:prSet>
      <dgm:spPr/>
    </dgm:pt>
    <dgm:pt modelId="{6E9A9C06-8561-41C9-B396-AAE786F136ED}" type="pres">
      <dgm:prSet presAssocID="{161C3F40-7FD3-40BB-9618-2252097A3664}" presName="sibTrans" presStyleCnt="0"/>
      <dgm:spPr/>
    </dgm:pt>
    <dgm:pt modelId="{4FE3E783-7217-4762-A504-A20FDBD75BD3}" type="pres">
      <dgm:prSet presAssocID="{42BE6E4C-C404-4452-9509-02237DC2D58B}" presName="compNode" presStyleCnt="0"/>
      <dgm:spPr/>
    </dgm:pt>
    <dgm:pt modelId="{8D34BB60-C746-4C2D-BE77-7558D7D25C9A}" type="pres">
      <dgm:prSet presAssocID="{42BE6E4C-C404-4452-9509-02237DC2D58B}" presName="iconBgRect" presStyleLbl="bgShp" presStyleIdx="1" presStyleCnt="5"/>
      <dgm:spPr/>
    </dgm:pt>
    <dgm:pt modelId="{4DDB6591-1D11-4159-8D8C-1386ED9A93C7}" type="pres">
      <dgm:prSet presAssocID="{42BE6E4C-C404-4452-9509-02237DC2D5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50444748-59E6-44E5-998D-BFC5B1CA8230}" type="pres">
      <dgm:prSet presAssocID="{42BE6E4C-C404-4452-9509-02237DC2D58B}" presName="spaceRect" presStyleCnt="0"/>
      <dgm:spPr/>
    </dgm:pt>
    <dgm:pt modelId="{091F55B9-CB19-4BD6-896A-ED354ED3EE14}" type="pres">
      <dgm:prSet presAssocID="{42BE6E4C-C404-4452-9509-02237DC2D58B}" presName="textRect" presStyleLbl="revTx" presStyleIdx="1" presStyleCnt="5">
        <dgm:presLayoutVars>
          <dgm:chMax val="1"/>
          <dgm:chPref val="1"/>
        </dgm:presLayoutVars>
      </dgm:prSet>
      <dgm:spPr/>
    </dgm:pt>
    <dgm:pt modelId="{8B228C3E-1926-4169-B2E4-86B2593B9985}" type="pres">
      <dgm:prSet presAssocID="{7D3564B9-C481-486A-86A0-4B0098270002}" presName="sibTrans" presStyleCnt="0"/>
      <dgm:spPr/>
    </dgm:pt>
    <dgm:pt modelId="{74574181-E0B8-4DE0-8B38-8C06CCF42633}" type="pres">
      <dgm:prSet presAssocID="{E4652662-875C-4418-81ED-113ABF0F452D}" presName="compNode" presStyleCnt="0"/>
      <dgm:spPr/>
    </dgm:pt>
    <dgm:pt modelId="{ECAB88E5-56EE-40B3-856E-2FCCB4064D72}" type="pres">
      <dgm:prSet presAssocID="{E4652662-875C-4418-81ED-113ABF0F452D}" presName="iconBgRect" presStyleLbl="bgShp" presStyleIdx="2" presStyleCnt="5"/>
      <dgm:spPr/>
    </dgm:pt>
    <dgm:pt modelId="{4E4E7367-9937-46D8-A725-F9935FB6EAA1}" type="pres">
      <dgm:prSet presAssocID="{E4652662-875C-4418-81ED-113ABF0F45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0A0CE3DD-200F-4109-A357-C8CE450ADE21}" type="pres">
      <dgm:prSet presAssocID="{E4652662-875C-4418-81ED-113ABF0F452D}" presName="spaceRect" presStyleCnt="0"/>
      <dgm:spPr/>
    </dgm:pt>
    <dgm:pt modelId="{E55A6169-93AB-4E05-9E07-2CACAB6E3227}" type="pres">
      <dgm:prSet presAssocID="{E4652662-875C-4418-81ED-113ABF0F452D}" presName="textRect" presStyleLbl="revTx" presStyleIdx="2" presStyleCnt="5">
        <dgm:presLayoutVars>
          <dgm:chMax val="1"/>
          <dgm:chPref val="1"/>
        </dgm:presLayoutVars>
      </dgm:prSet>
      <dgm:spPr/>
    </dgm:pt>
    <dgm:pt modelId="{312300A8-E6B0-A74E-9C1E-E92E9C9B079F}" type="pres">
      <dgm:prSet presAssocID="{FC841A7E-8EC8-471F-BFAD-2BA5E5647A16}" presName="sibTrans" presStyleCnt="0"/>
      <dgm:spPr/>
    </dgm:pt>
    <dgm:pt modelId="{4C1C196C-FAF2-064A-BA33-9D6D38C661E5}" type="pres">
      <dgm:prSet presAssocID="{C65481F6-F9D0-6145-ABAF-1CA42D890873}" presName="compNode" presStyleCnt="0"/>
      <dgm:spPr/>
    </dgm:pt>
    <dgm:pt modelId="{D76E707E-9746-7E42-9C3D-0F4E9336B891}" type="pres">
      <dgm:prSet presAssocID="{C65481F6-F9D0-6145-ABAF-1CA42D890873}" presName="iconBgRect" presStyleLbl="bgShp" presStyleIdx="3" presStyleCnt="5"/>
      <dgm:spPr>
        <a:solidFill>
          <a:schemeClr val="accent1"/>
        </a:solidFill>
        <a:ln>
          <a:noFill/>
        </a:ln>
      </dgm:spPr>
    </dgm:pt>
    <dgm:pt modelId="{18F7EBBC-CCCA-4043-BCBF-D343D12D037C}" type="pres">
      <dgm:prSet presAssocID="{C65481F6-F9D0-6145-ABAF-1CA42D890873}" presName="iconRect" presStyleLbl="node1" presStyleIdx="3" presStyleCnt="5"/>
      <dgm:spPr>
        <a:noFill/>
      </dgm:spPr>
    </dgm:pt>
    <dgm:pt modelId="{C48C8331-524D-B847-8D83-8C1D361B1438}" type="pres">
      <dgm:prSet presAssocID="{C65481F6-F9D0-6145-ABAF-1CA42D890873}" presName="spaceRect" presStyleCnt="0"/>
      <dgm:spPr/>
    </dgm:pt>
    <dgm:pt modelId="{142593DB-FC1D-BD40-8D43-A0AA1A6F0C78}" type="pres">
      <dgm:prSet presAssocID="{C65481F6-F9D0-6145-ABAF-1CA42D890873}" presName="textRect" presStyleLbl="revTx" presStyleIdx="3" presStyleCnt="5">
        <dgm:presLayoutVars>
          <dgm:chMax val="1"/>
          <dgm:chPref val="1"/>
        </dgm:presLayoutVars>
      </dgm:prSet>
      <dgm:spPr/>
    </dgm:pt>
    <dgm:pt modelId="{EBBC4750-B193-DA41-9017-FD0DF2EF1188}" type="pres">
      <dgm:prSet presAssocID="{1ADEBBA3-4489-994C-9D48-EE9E3A3A2B79}" presName="sibTrans" presStyleCnt="0"/>
      <dgm:spPr/>
    </dgm:pt>
    <dgm:pt modelId="{04F66A10-0C61-FD40-9C10-9C1FB72B7660}" type="pres">
      <dgm:prSet presAssocID="{F8068A78-9976-074F-A10E-455954571F0D}" presName="compNode" presStyleCnt="0"/>
      <dgm:spPr/>
    </dgm:pt>
    <dgm:pt modelId="{BDBA1131-2710-0044-9D08-E0BBDCB87CC8}" type="pres">
      <dgm:prSet presAssocID="{F8068A78-9976-074F-A10E-455954571F0D}" presName="iconBgRect" presStyleLbl="bgShp" presStyleIdx="4" presStyleCnt="5" custLinFactNeighborX="-571" custLinFactNeighborY="414"/>
      <dgm:spPr>
        <a:solidFill>
          <a:schemeClr val="accent5">
            <a:hueOff val="0"/>
            <a:satOff val="0"/>
            <a:lumOff val="0"/>
          </a:schemeClr>
        </a:solidFill>
      </dgm:spPr>
    </dgm:pt>
    <dgm:pt modelId="{0B8D8562-9F49-6540-ABFE-F354D9F3725A}" type="pres">
      <dgm:prSet presAssocID="{F8068A78-9976-074F-A10E-455954571F0D}" presName="iconRect" presStyleLbl="node1" presStyleIdx="4" presStyleCnt="5"/>
      <dgm:spPr>
        <a:noFill/>
      </dgm:spPr>
    </dgm:pt>
    <dgm:pt modelId="{B58B9501-F7CA-5A4C-A0BA-862AAD3907E8}" type="pres">
      <dgm:prSet presAssocID="{F8068A78-9976-074F-A10E-455954571F0D}" presName="spaceRect" presStyleCnt="0"/>
      <dgm:spPr/>
    </dgm:pt>
    <dgm:pt modelId="{4AA74398-23A9-7A40-BDE2-7AE736B3E317}" type="pres">
      <dgm:prSet presAssocID="{F8068A78-9976-074F-A10E-455954571F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93A2135-EE6B-44E8-885E-E5ABF17BA36E}" srcId="{4CDB18CB-42CF-412C-8985-00A0665FCDCB}" destId="{E4652662-875C-4418-81ED-113ABF0F452D}" srcOrd="2" destOrd="0" parTransId="{0DEACF32-879C-41DB-95CB-AFC61807F1AA}" sibTransId="{FC841A7E-8EC8-471F-BFAD-2BA5E5647A16}"/>
    <dgm:cxn modelId="{EF1AAB3A-6FB1-4456-B141-6AB407840FE7}" type="presOf" srcId="{81B10770-8B59-4F07-97AA-603DE318BB7E}" destId="{FB14C330-5600-4D8B-9264-C9B9BE47CB1C}" srcOrd="0" destOrd="0" presId="urn:microsoft.com/office/officeart/2018/5/layout/IconCircleLabelList"/>
    <dgm:cxn modelId="{AC2ED040-3DC6-4B2F-9D8D-C2793207C085}" srcId="{4CDB18CB-42CF-412C-8985-00A0665FCDCB}" destId="{42BE6E4C-C404-4452-9509-02237DC2D58B}" srcOrd="1" destOrd="0" parTransId="{3D90045E-C17A-47A8-96C2-0D062C71FB1C}" sibTransId="{7D3564B9-C481-486A-86A0-4B0098270002}"/>
    <dgm:cxn modelId="{DAED0D46-72A6-4513-B8BF-A25E6753DE64}" type="presOf" srcId="{42BE6E4C-C404-4452-9509-02237DC2D58B}" destId="{091F55B9-CB19-4BD6-896A-ED354ED3EE14}" srcOrd="0" destOrd="0" presId="urn:microsoft.com/office/officeart/2018/5/layout/IconCircleLabelList"/>
    <dgm:cxn modelId="{C72D5648-1848-4E57-971B-A8EE20920924}" srcId="{4CDB18CB-42CF-412C-8985-00A0665FCDCB}" destId="{81B10770-8B59-4F07-97AA-603DE318BB7E}" srcOrd="0" destOrd="0" parTransId="{DD50359C-9819-4536-B3F0-8A059FF05C2B}" sibTransId="{161C3F40-7FD3-40BB-9618-2252097A3664}"/>
    <dgm:cxn modelId="{D01C1D7D-F3FD-FD47-BD9C-42E2A4E0A77C}" srcId="{4CDB18CB-42CF-412C-8985-00A0665FCDCB}" destId="{F8068A78-9976-074F-A10E-455954571F0D}" srcOrd="4" destOrd="0" parTransId="{85FA782A-5253-744F-B976-7D0C5ACC808E}" sibTransId="{84FBE9B5-0581-094B-95BC-0A0578337F2E}"/>
    <dgm:cxn modelId="{42C94680-BB85-7749-BF6D-1A8BFC4C56AC}" type="presOf" srcId="{F8068A78-9976-074F-A10E-455954571F0D}" destId="{4AA74398-23A9-7A40-BDE2-7AE736B3E317}" srcOrd="0" destOrd="0" presId="urn:microsoft.com/office/officeart/2018/5/layout/IconCircleLabelList"/>
    <dgm:cxn modelId="{9B5BD5AC-C726-4885-8C1D-418A16AA273D}" type="presOf" srcId="{E4652662-875C-4418-81ED-113ABF0F452D}" destId="{E55A6169-93AB-4E05-9E07-2CACAB6E3227}" srcOrd="0" destOrd="0" presId="urn:microsoft.com/office/officeart/2018/5/layout/IconCircleLabelList"/>
    <dgm:cxn modelId="{1480DBB2-9BD3-4E4B-B394-100E60FB8068}" type="presOf" srcId="{C65481F6-F9D0-6145-ABAF-1CA42D890873}" destId="{142593DB-FC1D-BD40-8D43-A0AA1A6F0C78}" srcOrd="0" destOrd="0" presId="urn:microsoft.com/office/officeart/2018/5/layout/IconCircleLabelList"/>
    <dgm:cxn modelId="{037B6AD9-B320-EA45-97FE-7827959C52E5}" srcId="{4CDB18CB-42CF-412C-8985-00A0665FCDCB}" destId="{C65481F6-F9D0-6145-ABAF-1CA42D890873}" srcOrd="3" destOrd="0" parTransId="{7D7AE0B2-7D14-154B-B6A9-EE6E37C4DC01}" sibTransId="{1ADEBBA3-4489-994C-9D48-EE9E3A3A2B79}"/>
    <dgm:cxn modelId="{D2C6CBE5-50FA-48F1-99AB-A94C4976DA9E}" type="presOf" srcId="{4CDB18CB-42CF-412C-8985-00A0665FCDCB}" destId="{1D3F1245-0B6B-4D67-AB45-3DCDEF13B842}" srcOrd="0" destOrd="0" presId="urn:microsoft.com/office/officeart/2018/5/layout/IconCircleLabelList"/>
    <dgm:cxn modelId="{833E72BF-39D2-4B84-9F9B-3CDF6E00A202}" type="presParOf" srcId="{1D3F1245-0B6B-4D67-AB45-3DCDEF13B842}" destId="{54E33F76-D2DD-4633-AFB2-3471F815DB3A}" srcOrd="0" destOrd="0" presId="urn:microsoft.com/office/officeart/2018/5/layout/IconCircleLabelList"/>
    <dgm:cxn modelId="{91D57BD9-DDFC-40E5-9D54-908197B35810}" type="presParOf" srcId="{54E33F76-D2DD-4633-AFB2-3471F815DB3A}" destId="{F0A8107E-CE8C-4D62-B82A-A7E5FD2A8977}" srcOrd="0" destOrd="0" presId="urn:microsoft.com/office/officeart/2018/5/layout/IconCircleLabelList"/>
    <dgm:cxn modelId="{9B681DD9-0837-477E-969F-433363F688C3}" type="presParOf" srcId="{54E33F76-D2DD-4633-AFB2-3471F815DB3A}" destId="{FB6FF2CD-EC72-4E3F-9544-753589853724}" srcOrd="1" destOrd="0" presId="urn:microsoft.com/office/officeart/2018/5/layout/IconCircleLabelList"/>
    <dgm:cxn modelId="{2382247C-C67A-4541-B188-D893CBFFF59C}" type="presParOf" srcId="{54E33F76-D2DD-4633-AFB2-3471F815DB3A}" destId="{1E21C7FE-966B-4F33-A463-31160EB59A9C}" srcOrd="2" destOrd="0" presId="urn:microsoft.com/office/officeart/2018/5/layout/IconCircleLabelList"/>
    <dgm:cxn modelId="{7C8333A0-5C20-4083-922B-76573888BA44}" type="presParOf" srcId="{54E33F76-D2DD-4633-AFB2-3471F815DB3A}" destId="{FB14C330-5600-4D8B-9264-C9B9BE47CB1C}" srcOrd="3" destOrd="0" presId="urn:microsoft.com/office/officeart/2018/5/layout/IconCircleLabelList"/>
    <dgm:cxn modelId="{77D8C5CC-6BCF-42DF-80A2-35A662ED6CCC}" type="presParOf" srcId="{1D3F1245-0B6B-4D67-AB45-3DCDEF13B842}" destId="{6E9A9C06-8561-41C9-B396-AAE786F136ED}" srcOrd="1" destOrd="0" presId="urn:microsoft.com/office/officeart/2018/5/layout/IconCircleLabelList"/>
    <dgm:cxn modelId="{71BEB25C-AF66-41BA-8252-31D43894B2D7}" type="presParOf" srcId="{1D3F1245-0B6B-4D67-AB45-3DCDEF13B842}" destId="{4FE3E783-7217-4762-A504-A20FDBD75BD3}" srcOrd="2" destOrd="0" presId="urn:microsoft.com/office/officeart/2018/5/layout/IconCircleLabelList"/>
    <dgm:cxn modelId="{2A914C6A-0ED2-4919-97D6-CBD23E9420B8}" type="presParOf" srcId="{4FE3E783-7217-4762-A504-A20FDBD75BD3}" destId="{8D34BB60-C746-4C2D-BE77-7558D7D25C9A}" srcOrd="0" destOrd="0" presId="urn:microsoft.com/office/officeart/2018/5/layout/IconCircleLabelList"/>
    <dgm:cxn modelId="{E20850D9-F125-428B-AD65-B0402761DE9D}" type="presParOf" srcId="{4FE3E783-7217-4762-A504-A20FDBD75BD3}" destId="{4DDB6591-1D11-4159-8D8C-1386ED9A93C7}" srcOrd="1" destOrd="0" presId="urn:microsoft.com/office/officeart/2018/5/layout/IconCircleLabelList"/>
    <dgm:cxn modelId="{9480334B-533B-4942-A1F1-0642062BA16A}" type="presParOf" srcId="{4FE3E783-7217-4762-A504-A20FDBD75BD3}" destId="{50444748-59E6-44E5-998D-BFC5B1CA8230}" srcOrd="2" destOrd="0" presId="urn:microsoft.com/office/officeart/2018/5/layout/IconCircleLabelList"/>
    <dgm:cxn modelId="{5BA651E8-678E-4F9F-A283-58B7C7C012BE}" type="presParOf" srcId="{4FE3E783-7217-4762-A504-A20FDBD75BD3}" destId="{091F55B9-CB19-4BD6-896A-ED354ED3EE14}" srcOrd="3" destOrd="0" presId="urn:microsoft.com/office/officeart/2018/5/layout/IconCircleLabelList"/>
    <dgm:cxn modelId="{9753ECF8-B316-4436-8374-EA52537ABA25}" type="presParOf" srcId="{1D3F1245-0B6B-4D67-AB45-3DCDEF13B842}" destId="{8B228C3E-1926-4169-B2E4-86B2593B9985}" srcOrd="3" destOrd="0" presId="urn:microsoft.com/office/officeart/2018/5/layout/IconCircleLabelList"/>
    <dgm:cxn modelId="{B05A5542-773E-49C2-89E6-AD1BCF2FD904}" type="presParOf" srcId="{1D3F1245-0B6B-4D67-AB45-3DCDEF13B842}" destId="{74574181-E0B8-4DE0-8B38-8C06CCF42633}" srcOrd="4" destOrd="0" presId="urn:microsoft.com/office/officeart/2018/5/layout/IconCircleLabelList"/>
    <dgm:cxn modelId="{88CF861C-B247-487D-A85A-A1784A1F78D8}" type="presParOf" srcId="{74574181-E0B8-4DE0-8B38-8C06CCF42633}" destId="{ECAB88E5-56EE-40B3-856E-2FCCB4064D72}" srcOrd="0" destOrd="0" presId="urn:microsoft.com/office/officeart/2018/5/layout/IconCircleLabelList"/>
    <dgm:cxn modelId="{3AB68715-BE70-4364-BD9F-82DA0618237A}" type="presParOf" srcId="{74574181-E0B8-4DE0-8B38-8C06CCF42633}" destId="{4E4E7367-9937-46D8-A725-F9935FB6EAA1}" srcOrd="1" destOrd="0" presId="urn:microsoft.com/office/officeart/2018/5/layout/IconCircleLabelList"/>
    <dgm:cxn modelId="{502C9CE4-7A50-4BED-B920-17C1700F985A}" type="presParOf" srcId="{74574181-E0B8-4DE0-8B38-8C06CCF42633}" destId="{0A0CE3DD-200F-4109-A357-C8CE450ADE21}" srcOrd="2" destOrd="0" presId="urn:microsoft.com/office/officeart/2018/5/layout/IconCircleLabelList"/>
    <dgm:cxn modelId="{33CA0D68-FC8B-4FBC-8971-49B8E9307982}" type="presParOf" srcId="{74574181-E0B8-4DE0-8B38-8C06CCF42633}" destId="{E55A6169-93AB-4E05-9E07-2CACAB6E3227}" srcOrd="3" destOrd="0" presId="urn:microsoft.com/office/officeart/2018/5/layout/IconCircleLabelList"/>
    <dgm:cxn modelId="{0215E883-B90A-EB4D-ACC6-D8AC350BA75F}" type="presParOf" srcId="{1D3F1245-0B6B-4D67-AB45-3DCDEF13B842}" destId="{312300A8-E6B0-A74E-9C1E-E92E9C9B079F}" srcOrd="5" destOrd="0" presId="urn:microsoft.com/office/officeart/2018/5/layout/IconCircleLabelList"/>
    <dgm:cxn modelId="{65C40CC7-7B55-7B41-840A-28AAED0091B1}" type="presParOf" srcId="{1D3F1245-0B6B-4D67-AB45-3DCDEF13B842}" destId="{4C1C196C-FAF2-064A-BA33-9D6D38C661E5}" srcOrd="6" destOrd="0" presId="urn:microsoft.com/office/officeart/2018/5/layout/IconCircleLabelList"/>
    <dgm:cxn modelId="{CF780257-2305-E94C-AFF3-D2D675A2CA64}" type="presParOf" srcId="{4C1C196C-FAF2-064A-BA33-9D6D38C661E5}" destId="{D76E707E-9746-7E42-9C3D-0F4E9336B891}" srcOrd="0" destOrd="0" presId="urn:microsoft.com/office/officeart/2018/5/layout/IconCircleLabelList"/>
    <dgm:cxn modelId="{1E767E48-6BC4-C34D-99F0-70A659011B78}" type="presParOf" srcId="{4C1C196C-FAF2-064A-BA33-9D6D38C661E5}" destId="{18F7EBBC-CCCA-4043-BCBF-D343D12D037C}" srcOrd="1" destOrd="0" presId="urn:microsoft.com/office/officeart/2018/5/layout/IconCircleLabelList"/>
    <dgm:cxn modelId="{E56DC58C-4086-E54A-B527-EA7FC63E9C68}" type="presParOf" srcId="{4C1C196C-FAF2-064A-BA33-9D6D38C661E5}" destId="{C48C8331-524D-B847-8D83-8C1D361B1438}" srcOrd="2" destOrd="0" presId="urn:microsoft.com/office/officeart/2018/5/layout/IconCircleLabelList"/>
    <dgm:cxn modelId="{FDCB2C59-5D09-774F-B978-2C9F6061FDAB}" type="presParOf" srcId="{4C1C196C-FAF2-064A-BA33-9D6D38C661E5}" destId="{142593DB-FC1D-BD40-8D43-A0AA1A6F0C78}" srcOrd="3" destOrd="0" presId="urn:microsoft.com/office/officeart/2018/5/layout/IconCircleLabelList"/>
    <dgm:cxn modelId="{C6E72C5D-EEDB-C545-BED2-57EB46429D4D}" type="presParOf" srcId="{1D3F1245-0B6B-4D67-AB45-3DCDEF13B842}" destId="{EBBC4750-B193-DA41-9017-FD0DF2EF1188}" srcOrd="7" destOrd="0" presId="urn:microsoft.com/office/officeart/2018/5/layout/IconCircleLabelList"/>
    <dgm:cxn modelId="{9EEC7D51-F674-7C41-B9EE-092150C60308}" type="presParOf" srcId="{1D3F1245-0B6B-4D67-AB45-3DCDEF13B842}" destId="{04F66A10-0C61-FD40-9C10-9C1FB72B7660}" srcOrd="8" destOrd="0" presId="urn:microsoft.com/office/officeart/2018/5/layout/IconCircleLabelList"/>
    <dgm:cxn modelId="{FB42DDAC-9314-FE42-B7A9-D3100A80A5E2}" type="presParOf" srcId="{04F66A10-0C61-FD40-9C10-9C1FB72B7660}" destId="{BDBA1131-2710-0044-9D08-E0BBDCB87CC8}" srcOrd="0" destOrd="0" presId="urn:microsoft.com/office/officeart/2018/5/layout/IconCircleLabelList"/>
    <dgm:cxn modelId="{B1F6B99A-A23F-684E-8D82-735777D76F38}" type="presParOf" srcId="{04F66A10-0C61-FD40-9C10-9C1FB72B7660}" destId="{0B8D8562-9F49-6540-ABFE-F354D9F3725A}" srcOrd="1" destOrd="0" presId="urn:microsoft.com/office/officeart/2018/5/layout/IconCircleLabelList"/>
    <dgm:cxn modelId="{B802A157-B8A4-4648-879D-62EB8C72B095}" type="presParOf" srcId="{04F66A10-0C61-FD40-9C10-9C1FB72B7660}" destId="{B58B9501-F7CA-5A4C-A0BA-862AAD3907E8}" srcOrd="2" destOrd="0" presId="urn:microsoft.com/office/officeart/2018/5/layout/IconCircleLabelList"/>
    <dgm:cxn modelId="{44E57C94-1388-AB46-9489-47033B1DED8B}" type="presParOf" srcId="{04F66A10-0C61-FD40-9C10-9C1FB72B7660}" destId="{4AA74398-23A9-7A40-BDE2-7AE736B3E31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rgbClr val="92D050">
            <a:alpha val="90000"/>
          </a:srgb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rgbClr val="92D050">
            <a:alpha val="90000"/>
          </a:srgb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41672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41672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 dirty="0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 dirty="0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 dirty="0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 dirty="0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8107E-CE8C-4D62-B82A-A7E5FD2A8977}">
      <dsp:nvSpPr>
        <dsp:cNvPr id="0" name=""/>
        <dsp:cNvSpPr/>
      </dsp:nvSpPr>
      <dsp:spPr>
        <a:xfrm>
          <a:off x="331208" y="651856"/>
          <a:ext cx="1027230" cy="10272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FF2CD-EC72-4E3F-9544-753589853724}">
      <dsp:nvSpPr>
        <dsp:cNvPr id="0" name=""/>
        <dsp:cNvSpPr/>
      </dsp:nvSpPr>
      <dsp:spPr>
        <a:xfrm>
          <a:off x="550126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4C330-5600-4D8B-9264-C9B9BE47CB1C}">
      <dsp:nvSpPr>
        <dsp:cNvPr id="0" name=""/>
        <dsp:cNvSpPr/>
      </dsp:nvSpPr>
      <dsp:spPr>
        <a:xfrm>
          <a:off x="2832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 dirty="0"/>
            <a:t>Introduction</a:t>
          </a:r>
          <a:endParaRPr lang="en-US" sz="2000" kern="1200" dirty="0"/>
        </a:p>
      </dsp:txBody>
      <dsp:txXfrm>
        <a:off x="2832" y="1999043"/>
        <a:ext cx="1683984" cy="673593"/>
      </dsp:txXfrm>
    </dsp:sp>
    <dsp:sp modelId="{8D34BB60-C746-4C2D-BE77-7558D7D25C9A}">
      <dsp:nvSpPr>
        <dsp:cNvPr id="0" name=""/>
        <dsp:cNvSpPr/>
      </dsp:nvSpPr>
      <dsp:spPr>
        <a:xfrm>
          <a:off x="2309890" y="651856"/>
          <a:ext cx="1027230" cy="10272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B6591-1D11-4159-8D8C-1386ED9A93C7}">
      <dsp:nvSpPr>
        <dsp:cNvPr id="0" name=""/>
        <dsp:cNvSpPr/>
      </dsp:nvSpPr>
      <dsp:spPr>
        <a:xfrm>
          <a:off x="2528808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F55B9-CB19-4BD6-896A-ED354ED3EE14}">
      <dsp:nvSpPr>
        <dsp:cNvPr id="0" name=""/>
        <dsp:cNvSpPr/>
      </dsp:nvSpPr>
      <dsp:spPr>
        <a:xfrm>
          <a:off x="1981513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 dirty="0"/>
            <a:t>Théorie et méthode</a:t>
          </a:r>
          <a:endParaRPr lang="en-US" sz="2000" kern="1200" dirty="0"/>
        </a:p>
      </dsp:txBody>
      <dsp:txXfrm>
        <a:off x="1981513" y="1999043"/>
        <a:ext cx="1683984" cy="673593"/>
      </dsp:txXfrm>
    </dsp:sp>
    <dsp:sp modelId="{ECAB88E5-56EE-40B3-856E-2FCCB4064D72}">
      <dsp:nvSpPr>
        <dsp:cNvPr id="0" name=""/>
        <dsp:cNvSpPr/>
      </dsp:nvSpPr>
      <dsp:spPr>
        <a:xfrm>
          <a:off x="4288572" y="651856"/>
          <a:ext cx="1027230" cy="10272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E7367-9937-46D8-A725-F9935FB6EAA1}">
      <dsp:nvSpPr>
        <dsp:cNvPr id="0" name=""/>
        <dsp:cNvSpPr/>
      </dsp:nvSpPr>
      <dsp:spPr>
        <a:xfrm>
          <a:off x="4507490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A6169-93AB-4E05-9E07-2CACAB6E3227}">
      <dsp:nvSpPr>
        <dsp:cNvPr id="0" name=""/>
        <dsp:cNvSpPr/>
      </dsp:nvSpPr>
      <dsp:spPr>
        <a:xfrm>
          <a:off x="3960195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 dirty="0"/>
            <a:t>Application</a:t>
          </a:r>
          <a:endParaRPr lang="en-US" sz="2000" kern="1200" dirty="0"/>
        </a:p>
      </dsp:txBody>
      <dsp:txXfrm>
        <a:off x="3960195" y="1999043"/>
        <a:ext cx="1683984" cy="673593"/>
      </dsp:txXfrm>
    </dsp:sp>
    <dsp:sp modelId="{D76E707E-9746-7E42-9C3D-0F4E9336B891}">
      <dsp:nvSpPr>
        <dsp:cNvPr id="0" name=""/>
        <dsp:cNvSpPr/>
      </dsp:nvSpPr>
      <dsp:spPr>
        <a:xfrm>
          <a:off x="6267253" y="651856"/>
          <a:ext cx="1027230" cy="102723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7EBBC-CCCA-4043-BCBF-D343D12D037C}">
      <dsp:nvSpPr>
        <dsp:cNvPr id="0" name=""/>
        <dsp:cNvSpPr/>
      </dsp:nvSpPr>
      <dsp:spPr>
        <a:xfrm>
          <a:off x="6486171" y="870774"/>
          <a:ext cx="589394" cy="589394"/>
        </a:xfrm>
        <a:prstGeom prst="rect">
          <a:avLst/>
        </a:prstGeom>
        <a:noFill/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593DB-FC1D-BD40-8D43-A0AA1A6F0C78}">
      <dsp:nvSpPr>
        <dsp:cNvPr id="0" name=""/>
        <dsp:cNvSpPr/>
      </dsp:nvSpPr>
      <dsp:spPr>
        <a:xfrm>
          <a:off x="5938876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Résultats</a:t>
          </a:r>
        </a:p>
      </dsp:txBody>
      <dsp:txXfrm>
        <a:off x="5938876" y="1999043"/>
        <a:ext cx="1683984" cy="673593"/>
      </dsp:txXfrm>
    </dsp:sp>
    <dsp:sp modelId="{BDBA1131-2710-0044-9D08-E0BBDCB87CC8}">
      <dsp:nvSpPr>
        <dsp:cNvPr id="0" name=""/>
        <dsp:cNvSpPr/>
      </dsp:nvSpPr>
      <dsp:spPr>
        <a:xfrm>
          <a:off x="8240070" y="656109"/>
          <a:ext cx="1027230" cy="1027230"/>
        </a:xfrm>
        <a:prstGeom prst="ellipse">
          <a:avLst/>
        </a:prstGeom>
        <a:solidFill>
          <a:schemeClr val="accent5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D8562-9F49-6540-ABFE-F354D9F3725A}">
      <dsp:nvSpPr>
        <dsp:cNvPr id="0" name=""/>
        <dsp:cNvSpPr/>
      </dsp:nvSpPr>
      <dsp:spPr>
        <a:xfrm>
          <a:off x="8464853" y="870774"/>
          <a:ext cx="589394" cy="589394"/>
        </a:xfrm>
        <a:prstGeom prst="rect">
          <a:avLst/>
        </a:prstGeom>
        <a:noFill/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4398-23A9-7A40-BDE2-7AE736B3E317}">
      <dsp:nvSpPr>
        <dsp:cNvPr id="0" name=""/>
        <dsp:cNvSpPr/>
      </dsp:nvSpPr>
      <dsp:spPr>
        <a:xfrm>
          <a:off x="7917558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Conclusion</a:t>
          </a:r>
        </a:p>
      </dsp:txBody>
      <dsp:txXfrm>
        <a:off x="7917558" y="1999043"/>
        <a:ext cx="1683984" cy="6735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75AB3CD-6887-4B90-B259-C9773C373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FB3DB8-0639-457B-929D-16F03C58CF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27023-DF24-41D9-81A9-6A763A2B88C5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07717-A880-433A-9207-D27AB39BAF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931937-BDE6-42AD-AADD-022A4A1C7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F3A4A-C9DB-42FC-B67B-1D42F067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68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E440-747D-4782-97F8-D0860F556D50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4EB8D-02FD-4E4E-9F5D-987D686E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F3672B6-0BDA-F646-A832-536B656E0224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57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371C-6CEB-624C-88F8-632B95AB6BA4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63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5AF-2578-934A-A2F2-AA3E7D2DDE18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84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5041-D6BA-1340-BC83-514CA6A8C8AB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944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CE19-E201-0445-8F28-F6E47769F7C5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55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BA43-1A27-4442-9E26-F22174F115F4}" type="datetime1">
              <a:rPr lang="fr-FR" smtClean="0"/>
              <a:t>12/04/2021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4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827-84BF-294D-B466-B539CBD55221}" type="datetime1">
              <a:rPr lang="fr-FR" smtClean="0"/>
              <a:t>12/04/2021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63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2F09-6ED7-664A-BD95-336C714B90CE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20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6ABB-8D75-BA49-A39A-7B5A20B3D20B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0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D8FE-FEC5-E749-B411-ABFA9DFB5B13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4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69CF-CABD-E24B-AA6E-0E5AB53D9AB9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75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A171-0604-0A42-854F-C8A8AFF25714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65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551D-B6FD-5D41-8CF1-F3B304D87795}" type="datetime1">
              <a:rPr lang="fr-FR" smtClean="0"/>
              <a:t>12/04/2021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06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48A8-C8BB-0240-B3A2-9F2094FE3408}" type="datetime1">
              <a:rPr lang="fr-FR" smtClean="0"/>
              <a:t>12/04/2021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18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7E0F-8DBC-574E-90D5-0211CC1B35B2}" type="datetime1">
              <a:rPr lang="fr-FR" smtClean="0"/>
              <a:t>12/04/2021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16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A906-4F89-3B46-A9F4-517B326CCAAE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4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E7D-BD9F-B149-8615-860D99D1C8B7}" type="datetime1">
              <a:rPr lang="fr-FR" smtClean="0"/>
              <a:t>12/04/2021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0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0E8C-9427-7B40-831F-B22992E39C9E}" type="datetime1">
              <a:rPr lang="fr-FR" smtClean="0"/>
              <a:t>12/04/2021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262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hyperlink" Target="https://www.youtube.com/watch?v=JzD8h4vtiuM" TargetMode="Externa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8.png"/><Relationship Id="rId4" Type="http://schemas.openxmlformats.org/officeDocument/2006/relationships/diagramData" Target="../diagrams/data3.xml"/><Relationship Id="rId9" Type="http://schemas.openxmlformats.org/officeDocument/2006/relationships/image" Target="../media/image17.png"/><Relationship Id="rId14" Type="http://schemas.openxmlformats.org/officeDocument/2006/relationships/hyperlink" Target="https://gym.openai.com/envs/Humanoid-v2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20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6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8.png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en.wikipedia.org/wiki/Hamilton%E2%80%93Jacobi%E2%80%93Bellman_equation" TargetMode="External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3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12" Type="http://schemas.openxmlformats.org/officeDocument/2006/relationships/image" Target="../media/image3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12" Type="http://schemas.openxmlformats.org/officeDocument/2006/relationships/image" Target="../media/image3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36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5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30157" y="2031217"/>
            <a:ext cx="9931684" cy="2224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 dirty="0">
                <a:latin typeface="NimbusRomNo9L"/>
              </a:rPr>
              <a:t>Reinforcement Learning for Control of Valves </a:t>
            </a:r>
            <a:br>
              <a:rPr lang="en-GB" sz="3200" dirty="0"/>
            </a:br>
            <a:br>
              <a:rPr lang="en-US" sz="3200" dirty="0"/>
            </a:b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67BBE0C-3C7F-416A-B036-94E44136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5" y="0"/>
            <a:ext cx="4246375" cy="12016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540AD62-688B-4BCC-96FC-05DD1C5E54F0}"/>
              </a:ext>
            </a:extLst>
          </p:cNvPr>
          <p:cNvSpPr txBox="1"/>
          <p:nvPr/>
        </p:nvSpPr>
        <p:spPr>
          <a:xfrm>
            <a:off x="7092668" y="4961395"/>
            <a:ext cx="396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Année scolaire 2020/2021</a:t>
            </a:r>
            <a:endParaRPr lang="en-US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D6E4D7-4BE3-4480-8DB0-5CD57AA444D3}"/>
              </a:ext>
            </a:extLst>
          </p:cNvPr>
          <p:cNvSpPr txBox="1"/>
          <p:nvPr/>
        </p:nvSpPr>
        <p:spPr>
          <a:xfrm>
            <a:off x="1130157" y="4961395"/>
            <a:ext cx="35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Elaboré par : </a:t>
            </a:r>
          </a:p>
          <a:p>
            <a:r>
              <a:rPr lang="fr-FR" dirty="0"/>
              <a:t>Guilhem De </a:t>
            </a:r>
            <a:r>
              <a:rPr lang="fr-FR" dirty="0" err="1"/>
              <a:t>Viry</a:t>
            </a:r>
            <a:endParaRPr lang="fr-FR" dirty="0"/>
          </a:p>
          <a:p>
            <a:r>
              <a:rPr lang="fr-FR" dirty="0"/>
              <a:t>Mickaël EL ALAM</a:t>
            </a:r>
          </a:p>
          <a:p>
            <a:r>
              <a:rPr lang="fr-FR" dirty="0"/>
              <a:t>Mohcine EL HARRAS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FF34C0-A78F-A041-ACF1-E4E2E46C28A7}"/>
              </a:ext>
            </a:extLst>
          </p:cNvPr>
          <p:cNvSpPr/>
          <p:nvPr/>
        </p:nvSpPr>
        <p:spPr>
          <a:xfrm>
            <a:off x="1130157" y="3218881"/>
            <a:ext cx="953209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NimbusRomNo9L"/>
              </a:rPr>
              <a:t>Rajesh Siraskar</a:t>
            </a:r>
            <a:r>
              <a:rPr lang="en-GB" sz="800" dirty="0">
                <a:latin typeface="NimbusRomNo9L"/>
              </a:rPr>
              <a:t>1,</a:t>
            </a:r>
            <a:r>
              <a:rPr lang="en-GB" sz="800" dirty="0">
                <a:latin typeface="txsy"/>
              </a:rPr>
              <a:t>∗ </a:t>
            </a:r>
            <a:endParaRPr lang="en-GB" dirty="0"/>
          </a:p>
          <a:p>
            <a:r>
              <a:rPr lang="en-GB" i="1" dirty="0">
                <a:latin typeface="NimbusRomNo9L"/>
              </a:rPr>
              <a:t>Faculty of Engineering, Environment and Computing, Coventry University, UK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54" y="418014"/>
            <a:ext cx="9905998" cy="1478570"/>
          </a:xfrm>
        </p:spPr>
        <p:txBody>
          <a:bodyPr>
            <a:normAutofit/>
          </a:bodyPr>
          <a:lstStyle/>
          <a:p>
            <a:r>
              <a:rPr lang="en-FR" dirty="0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1215" y="6260663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10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805527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59547" y="1573419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N°1 : Consigne constante</a:t>
            </a:r>
          </a:p>
          <a:p>
            <a:endParaRPr lang="en-FR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972DDD-7B7C-A643-A8D0-91A35B073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54" y="1896584"/>
            <a:ext cx="5938546" cy="32194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6701283" y="1573419"/>
            <a:ext cx="370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N°2 : Benchmark Waveform sans bruit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242DCE-C58A-434A-8362-B20623C189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283" y="1963522"/>
            <a:ext cx="4368148" cy="2350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5912B0-8DD9-FB4A-8326-AF0F21685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283" y="4313776"/>
            <a:ext cx="4368148" cy="24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14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49" y="429629"/>
            <a:ext cx="9905998" cy="1478570"/>
          </a:xfrm>
        </p:spPr>
        <p:txBody>
          <a:bodyPr>
            <a:normAutofit/>
          </a:bodyPr>
          <a:lstStyle/>
          <a:p>
            <a:r>
              <a:rPr lang="en-FR" dirty="0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5589" y="6323036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59547" y="1573419"/>
            <a:ext cx="2821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N°3 : Bruit en sortie du plant</a:t>
            </a:r>
          </a:p>
          <a:p>
            <a:endParaRPr lang="en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6027702" y="1538867"/>
            <a:ext cx="4882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N°4 : Vanne soumise à une </a:t>
            </a:r>
            <a:r>
              <a:rPr lang="en-GB" dirty="0"/>
              <a:t>Ground-borne vibration</a:t>
            </a:r>
            <a:endParaRPr lang="en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B4C3BD-7022-BE4F-92A7-9749239A3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1908199"/>
            <a:ext cx="4674785" cy="4780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3EEEAA-D7D9-1344-8653-72CA18F0AD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547" y="1896584"/>
            <a:ext cx="4685872" cy="47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8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96" y="429058"/>
            <a:ext cx="9905998" cy="1478570"/>
          </a:xfrm>
        </p:spPr>
        <p:txBody>
          <a:bodyPr>
            <a:normAutofit/>
          </a:bodyPr>
          <a:lstStyle/>
          <a:p>
            <a:r>
              <a:rPr lang="en-FR" dirty="0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1215" y="6336593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75686" y="1452348"/>
            <a:ext cx="4069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N°5 : Réponse à une Waveform arbitraire</a:t>
            </a:r>
          </a:p>
          <a:p>
            <a:endParaRPr lang="en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5916030" y="1446194"/>
            <a:ext cx="494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N°6 : Benchmark signal, système avec perturbations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7CC34-8836-874B-8057-6E70B2E9F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86" y="1942751"/>
            <a:ext cx="4853513" cy="4651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69FA1-91B8-6144-8892-84E9DE3769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0446" y="1942751"/>
            <a:ext cx="4875783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9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87331-A5C1-4E60-BE05-7A214C5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E279B-1C96-41EC-A396-8E7B417F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0148" y="6200337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A3F023-557A-E74B-81E0-8B383264D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411" y="1817687"/>
            <a:ext cx="9905999" cy="3541714"/>
          </a:xfrm>
        </p:spPr>
        <p:txBody>
          <a:bodyPr>
            <a:normAutofit fontScale="85000" lnSpcReduction="20000"/>
          </a:bodyPr>
          <a:lstStyle/>
          <a:p>
            <a:r>
              <a:rPr lang="en-FR" dirty="0"/>
              <a:t>PID </a:t>
            </a:r>
          </a:p>
          <a:p>
            <a:pPr lvl="1"/>
            <a:r>
              <a:rPr lang="en-GB" dirty="0"/>
              <a:t>I</a:t>
            </a:r>
            <a:r>
              <a:rPr lang="en-FR" dirty="0"/>
              <a:t>l est meilleur pour rejeter les perturbations.</a:t>
            </a:r>
          </a:p>
          <a:p>
            <a:pPr lvl="1"/>
            <a:r>
              <a:rPr lang="en-FR" dirty="0"/>
              <a:t>Il impose moins de contrainte sur la vanne et ainsi moins d’usure.</a:t>
            </a:r>
          </a:p>
          <a:p>
            <a:r>
              <a:rPr lang="en-FR" dirty="0"/>
              <a:t>RL</a:t>
            </a:r>
          </a:p>
          <a:p>
            <a:pPr lvl="1"/>
            <a:r>
              <a:rPr lang="en-FR" dirty="0"/>
              <a:t>Il est meilleur pour le tracking de la trajectoire.</a:t>
            </a:r>
          </a:p>
          <a:p>
            <a:pPr lvl="1"/>
            <a:r>
              <a:rPr lang="en-FR" dirty="0"/>
              <a:t>Il a une meilleure qualité de traitement.</a:t>
            </a:r>
          </a:p>
          <a:p>
            <a:r>
              <a:rPr lang="en-GB" dirty="0"/>
              <a:t>Perspectives</a:t>
            </a:r>
          </a:p>
          <a:p>
            <a:pPr lvl="1"/>
            <a:r>
              <a:rPr lang="en-GB" dirty="0"/>
              <a:t>L</a:t>
            </a:r>
            <a:r>
              <a:rPr lang="en-FR" dirty="0"/>
              <a:t>e tuning des hyperparamètres pour obtenir un correcteur stable necessite beucoup de simulations.</a:t>
            </a:r>
          </a:p>
          <a:p>
            <a:pPr lvl="1"/>
            <a:r>
              <a:rPr lang="en-FR" dirty="0"/>
              <a:t>Beaucoup d’oscillation lorsqu’il y a des perturbations =&gt; un filtre passe bas pour les bruits en entrée et en sortie du correcteur</a:t>
            </a:r>
          </a:p>
          <a:p>
            <a:pPr lvl="1"/>
            <a:endParaRPr lang="en-FR" dirty="0"/>
          </a:p>
          <a:p>
            <a:pPr lvl="1"/>
            <a:endParaRPr lang="en-FR" dirty="0"/>
          </a:p>
        </p:txBody>
      </p:sp>
      <p:cxnSp>
        <p:nvCxnSpPr>
          <p:cNvPr id="12" name="Connecteur droit 5">
            <a:extLst>
              <a:ext uri="{FF2B5EF4-FFF2-40B4-BE49-F238E27FC236}">
                <a16:creationId xmlns:a16="http://schemas.microsoft.com/office/drawing/2014/main" id="{8152E255-4D72-E244-851E-84AF8956058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Espace réservé du contenu 1">
            <a:extLst>
              <a:ext uri="{FF2B5EF4-FFF2-40B4-BE49-F238E27FC236}">
                <a16:creationId xmlns:a16="http://schemas.microsoft.com/office/drawing/2014/main" id="{030D56D4-CEA3-D543-A070-27916AA1A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096402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560D7CEF-1C58-ED47-AC4E-541F9CA43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3D38909-5701-B94B-A18A-A3E88D25B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7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xmlns:p14="http://schemas.microsoft.com/office/powerpoint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AC9094A8-DCD4-4DF8-AFC8-228BAC26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438" y="229914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Merci pour </a:t>
            </a:r>
            <a:r>
              <a:rPr lang="en-US" sz="4800" dirty="0" err="1"/>
              <a:t>votre</a:t>
            </a:r>
            <a:r>
              <a:rPr lang="en-US" sz="4800" dirty="0"/>
              <a:t> attention !</a:t>
            </a:r>
          </a:p>
        </p:txBody>
      </p:sp>
    </p:spTree>
    <p:extLst>
      <p:ext uri="{BB962C8B-B14F-4D97-AF65-F5344CB8AC3E}">
        <p14:creationId xmlns:p14="http://schemas.microsoft.com/office/powerpoint/2010/main" val="101172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BE08F-56F0-4A55-96B5-AEA893A6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Plan</a:t>
            </a:r>
            <a:endParaRPr lang="en-US" dirty="0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58F7173D-BA66-4DB9-B0C6-FB56EE5C5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132557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7982C8-628A-4B3B-B975-2D4E51F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  <p:pic>
        <p:nvPicPr>
          <p:cNvPr id="5" name="Image 4" descr="Une image contenant couteau, table&#10;&#10;Description générée automatiquement">
            <a:extLst>
              <a:ext uri="{FF2B5EF4-FFF2-40B4-BE49-F238E27FC236}">
                <a16:creationId xmlns:a16="http://schemas.microsoft.com/office/drawing/2014/main" id="{B075A59F-055A-40DA-9DAB-CDA456B0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03" y="14366"/>
            <a:ext cx="1666844" cy="485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AE949-3D66-3246-829C-D7F1417D2B5D}"/>
              </a:ext>
            </a:extLst>
          </p:cNvPr>
          <p:cNvSpPr txBox="1"/>
          <p:nvPr/>
        </p:nvSpPr>
        <p:spPr>
          <a:xfrm>
            <a:off x="14300616" y="-299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 dirty="0"/>
          </a:p>
        </p:txBody>
      </p:sp>
      <p:sp>
        <p:nvSpPr>
          <p:cNvPr id="12" name="Rectangle 11" descr="Presentation with pie chart outline">
            <a:extLst>
              <a:ext uri="{FF2B5EF4-FFF2-40B4-BE49-F238E27FC236}">
                <a16:creationId xmlns:a16="http://schemas.microsoft.com/office/drawing/2014/main" id="{939AF553-8DD7-D247-9091-45323445C1D7}"/>
              </a:ext>
            </a:extLst>
          </p:cNvPr>
          <p:cNvSpPr/>
          <p:nvPr/>
        </p:nvSpPr>
        <p:spPr>
          <a:xfrm>
            <a:off x="7903908" y="3098801"/>
            <a:ext cx="668592" cy="76111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0864A006-6740-D144-993E-782EB7C51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69496" y="3098801"/>
            <a:ext cx="792369" cy="7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426C5-CFFF-44E3-B389-9E17C960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7" y="758768"/>
            <a:ext cx="9603275" cy="1049235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8314CBA-0F34-4055-8A89-342E3661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</a:t>
            </a:fld>
            <a:endParaRPr lang="de-DE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3B3B8E-5D46-4105-A318-59673B8AE4BE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ce réservé du contenu 1">
            <a:extLst>
              <a:ext uri="{FF2B5EF4-FFF2-40B4-BE49-F238E27FC236}">
                <a16:creationId xmlns:a16="http://schemas.microsoft.com/office/drawing/2014/main" id="{40690591-D45F-4648-9558-FDD4E6E12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5922485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ID Control made easy | Eurotherm by Schneider Electric">
            <a:extLst>
              <a:ext uri="{FF2B5EF4-FFF2-40B4-BE49-F238E27FC236}">
                <a16:creationId xmlns:a16="http://schemas.microsoft.com/office/drawing/2014/main" id="{F978CA31-6C0D-5F40-86A3-B5FE4D9524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899" y="2721412"/>
            <a:ext cx="7442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61FDC5D2-BB06-7443-BCFB-A9CD2D3C6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6741770-4F34-A648-AB65-9ECAB1200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0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426C5-CFFF-44E3-B389-9E17C960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7" y="686879"/>
            <a:ext cx="9603275" cy="1049235"/>
          </a:xfrm>
        </p:spPr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8314CBA-0F34-4055-8A89-342E3661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3B3B8E-5D46-4105-A318-59673B8AE4BE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ce réservé du contenu 1">
            <a:extLst>
              <a:ext uri="{FF2B5EF4-FFF2-40B4-BE49-F238E27FC236}">
                <a16:creationId xmlns:a16="http://schemas.microsoft.com/office/drawing/2014/main" id="{40690591-D45F-4648-9558-FDD4E6E12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764609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trimmed" descr="trimmed">
            <a:hlinkClick r:id="" action="ppaction://media"/>
            <a:extLst>
              <a:ext uri="{FF2B5EF4-FFF2-40B4-BE49-F238E27FC236}">
                <a16:creationId xmlns:a16="http://schemas.microsoft.com/office/drawing/2014/main" id="{6C67655A-FD74-494F-AAFA-BAEED22557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46793" y="1736114"/>
            <a:ext cx="4209437" cy="4209437"/>
          </a:xfrm>
        </p:spPr>
      </p:pic>
      <p:pic>
        <p:nvPicPr>
          <p:cNvPr id="1026" name="Picture 2" descr="Intuition behind Reinforcement Learning - DLBT | Deep learning benchmark  tool">
            <a:extLst>
              <a:ext uri="{FF2B5EF4-FFF2-40B4-BE49-F238E27FC236}">
                <a16:creationId xmlns:a16="http://schemas.microsoft.com/office/drawing/2014/main" id="{5CA53DE4-AA3A-6C40-A4A4-5C5334EAB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50" t="-1" r="22709" b="1185"/>
          <a:stretch/>
        </p:blipFill>
        <p:spPr bwMode="auto">
          <a:xfrm>
            <a:off x="325080" y="1317929"/>
            <a:ext cx="5600701" cy="54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entraleSupélec | LinkedIn">
            <a:extLst>
              <a:ext uri="{FF2B5EF4-FFF2-40B4-BE49-F238E27FC236}">
                <a16:creationId xmlns:a16="http://schemas.microsoft.com/office/drawing/2014/main" id="{A8D238DD-57E2-984F-BBFC-A5701FE71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60237DD-0ED5-0C43-BB3F-21D7175DC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14F74A-81E7-6B4E-ACC6-2378B5217781}"/>
              </a:ext>
            </a:extLst>
          </p:cNvPr>
          <p:cNvSpPr/>
          <p:nvPr/>
        </p:nvSpPr>
        <p:spPr>
          <a:xfrm>
            <a:off x="6421062" y="6063733"/>
            <a:ext cx="4699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https://www.youtube.com/watch?v=JzD8h4vtiuM</a:t>
            </a:r>
            <a:endParaRPr lang="en-FR" dirty="0"/>
          </a:p>
          <a:p>
            <a:r>
              <a:rPr lang="en-GB" dirty="0"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https://gym.openai.com/envs/Humanoid-v2/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1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E095-6B55-45BE-8B43-85C999F9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3" y="593868"/>
            <a:ext cx="4637087" cy="1329545"/>
          </a:xfrm>
        </p:spPr>
        <p:txBody>
          <a:bodyPr/>
          <a:lstStyle/>
          <a:p>
            <a:r>
              <a:rPr lang="fr-FR" dirty="0"/>
              <a:t>Théorie et méthode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6C019B-2C48-4434-87C4-5D929B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22" y="6065836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cxnSp>
        <p:nvCxnSpPr>
          <p:cNvPr id="11" name="Connecteur droit 5">
            <a:extLst>
              <a:ext uri="{FF2B5EF4-FFF2-40B4-BE49-F238E27FC236}">
                <a16:creationId xmlns:a16="http://schemas.microsoft.com/office/drawing/2014/main" id="{C85F88AB-B17E-2742-8695-C1B29136ED60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ce réservé du contenu 1">
            <a:extLst>
              <a:ext uri="{FF2B5EF4-FFF2-40B4-BE49-F238E27FC236}">
                <a16:creationId xmlns:a16="http://schemas.microsoft.com/office/drawing/2014/main" id="{16B02620-E664-6B4B-B53B-53791CF2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495236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EBE4724E-54B8-A946-8455-549F7A87E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457788"/>
            <a:ext cx="5797077" cy="3608048"/>
          </a:xfrm>
          <a:prstGeom prst="rect">
            <a:avLst/>
          </a:prstGeom>
        </p:spPr>
      </p:pic>
      <p:sp>
        <p:nvSpPr>
          <p:cNvPr id="5" name="AutoShape 8" descr="{\displaystyle \pi (a,s)=\Pr(a_{t}=a\mid s_{t}=s)}">
            <a:extLst>
              <a:ext uri="{FF2B5EF4-FFF2-40B4-BE49-F238E27FC236}">
                <a16:creationId xmlns:a16="http://schemas.microsoft.com/office/drawing/2014/main" id="{D0284164-DE21-BA4B-99C7-D0E04D511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684EB3-39C7-D74E-8623-EAC33AFF1B8C}"/>
              </a:ext>
            </a:extLst>
          </p:cNvPr>
          <p:cNvSpPr/>
          <p:nvPr/>
        </p:nvSpPr>
        <p:spPr>
          <a:xfrm>
            <a:off x="6755144" y="1811456"/>
            <a:ext cx="3672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2400" dirty="0"/>
              <a:t>Modèle considéré pour le RL</a:t>
            </a:r>
          </a:p>
        </p:txBody>
      </p:sp>
      <p:pic>
        <p:nvPicPr>
          <p:cNvPr id="18" name="Picture 4" descr="CentraleSupélec | LinkedIn">
            <a:extLst>
              <a:ext uri="{FF2B5EF4-FFF2-40B4-BE49-F238E27FC236}">
                <a16:creationId xmlns:a16="http://schemas.microsoft.com/office/drawing/2014/main" id="{F5DBF570-F5FC-DA42-B942-4A8D58561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E254D2E-5127-3344-8C0F-4CB42BB57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12CB57-535A-6D4D-A835-A028B3EE1FEB}"/>
              </a:ext>
            </a:extLst>
          </p:cNvPr>
          <p:cNvSpPr/>
          <p:nvPr/>
        </p:nvSpPr>
        <p:spPr>
          <a:xfrm>
            <a:off x="526095" y="1835924"/>
            <a:ext cx="4231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2400" dirty="0"/>
              <a:t>Système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DF1977-6C08-6540-8C29-8FAFE5A42C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523" y="2760824"/>
            <a:ext cx="5590524" cy="211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28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E095-6B55-45BE-8B43-85C999F9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23" y="593868"/>
            <a:ext cx="4637087" cy="1329545"/>
          </a:xfrm>
        </p:spPr>
        <p:txBody>
          <a:bodyPr/>
          <a:lstStyle/>
          <a:p>
            <a:r>
              <a:rPr lang="fr-FR" dirty="0"/>
              <a:t>Théorie et méthode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6C019B-2C48-4434-87C4-5D929B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3722" y="6065836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cxnSp>
        <p:nvCxnSpPr>
          <p:cNvPr id="11" name="Connecteur droit 5">
            <a:extLst>
              <a:ext uri="{FF2B5EF4-FFF2-40B4-BE49-F238E27FC236}">
                <a16:creationId xmlns:a16="http://schemas.microsoft.com/office/drawing/2014/main" id="{C85F88AB-B17E-2742-8695-C1B29136ED60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ce réservé du contenu 1">
            <a:extLst>
              <a:ext uri="{FF2B5EF4-FFF2-40B4-BE49-F238E27FC236}">
                <a16:creationId xmlns:a16="http://schemas.microsoft.com/office/drawing/2014/main" id="{16B02620-E664-6B4B-B53B-53791CF20935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utoShape 8" descr="{\displaystyle \pi (a,s)=\Pr(a_{t}=a\mid s_{t}=s)}">
            <a:extLst>
              <a:ext uri="{FF2B5EF4-FFF2-40B4-BE49-F238E27FC236}">
                <a16:creationId xmlns:a16="http://schemas.microsoft.com/office/drawing/2014/main" id="{D0284164-DE21-BA4B-99C7-D0E04D511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2062" name="Picture 14" descr="Reinforcement Learning : Markov-Decision Process (Part 1) | by blackburn |  Towards Data Science">
            <a:extLst>
              <a:ext uri="{FF2B5EF4-FFF2-40B4-BE49-F238E27FC236}">
                <a16:creationId xmlns:a16="http://schemas.microsoft.com/office/drawing/2014/main" id="{A3E0A890-F191-A949-ADE3-6C52356A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08392" y="2457788"/>
            <a:ext cx="4231940" cy="36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684EB3-39C7-D74E-8623-EAC33AFF1B8C}"/>
              </a:ext>
            </a:extLst>
          </p:cNvPr>
          <p:cNvSpPr/>
          <p:nvPr/>
        </p:nvSpPr>
        <p:spPr>
          <a:xfrm>
            <a:off x="146523" y="1811456"/>
            <a:ext cx="43393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2400" dirty="0"/>
              <a:t>Propriété d’une chaine de markov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997F1-95E4-1C4A-99D4-00EEDA3B67D1}"/>
              </a:ext>
            </a:extLst>
          </p:cNvPr>
          <p:cNvSpPr/>
          <p:nvPr/>
        </p:nvSpPr>
        <p:spPr>
          <a:xfrm>
            <a:off x="7408392" y="1626791"/>
            <a:ext cx="4231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2400" dirty="0"/>
              <a:t>Exemple d’un graphe d’un processus de Markov</a:t>
            </a:r>
          </a:p>
        </p:txBody>
      </p:sp>
      <p:pic>
        <p:nvPicPr>
          <p:cNvPr id="18" name="Picture 4" descr="CentraleSupélec | LinkedIn">
            <a:extLst>
              <a:ext uri="{FF2B5EF4-FFF2-40B4-BE49-F238E27FC236}">
                <a16:creationId xmlns:a16="http://schemas.microsoft.com/office/drawing/2014/main" id="{F5DBF570-F5FC-DA42-B942-4A8D58561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E254D2E-5127-3344-8C0F-4CB42BB57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EB4EB-0699-034B-A35B-503E678F7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337" y="2552043"/>
            <a:ext cx="6737350" cy="34717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86B5F1F-C652-824E-94F4-ECF0EEAC8FBB}"/>
              </a:ext>
            </a:extLst>
          </p:cNvPr>
          <p:cNvSpPr/>
          <p:nvPr/>
        </p:nvSpPr>
        <p:spPr>
          <a:xfrm>
            <a:off x="230978" y="3276600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/>
              <a:t>Un MDP </a:t>
            </a:r>
            <a:r>
              <a:rPr lang="en-GB" sz="2400" dirty="0" err="1"/>
              <a:t>est</a:t>
            </a:r>
            <a:r>
              <a:rPr lang="en-GB" sz="2400" dirty="0"/>
              <a:t> un quadruplet {S,A,T,R} </a:t>
            </a:r>
            <a:r>
              <a:rPr lang="en-GB" sz="2400" dirty="0" err="1"/>
              <a:t>définissant</a:t>
            </a:r>
            <a:r>
              <a:rPr lang="en-GB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Un ensemble d’états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Un ensemble </a:t>
            </a:r>
            <a:r>
              <a:rPr lang="en-GB" sz="2400" dirty="0" err="1"/>
              <a:t>d’actions</a:t>
            </a:r>
            <a:r>
              <a:rPr lang="en-GB" sz="2400" dirty="0"/>
              <a:t>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Un ensemble de transitions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Un ensemble de recompense </a:t>
            </a:r>
            <a:r>
              <a:rPr lang="en-GB" dirty="0"/>
              <a:t>R</a:t>
            </a: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39832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E095-6B55-45BE-8B43-85C999F9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87" y="418075"/>
            <a:ext cx="9905998" cy="1478570"/>
          </a:xfrm>
        </p:spPr>
        <p:txBody>
          <a:bodyPr/>
          <a:lstStyle/>
          <a:p>
            <a:r>
              <a:rPr lang="fr-FR" dirty="0"/>
              <a:t>Théorie et méthode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6C019B-2C48-4434-87C4-5D929B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0148" y="6260663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 dirty="0"/>
          </a:p>
        </p:txBody>
      </p:sp>
      <p:cxnSp>
        <p:nvCxnSpPr>
          <p:cNvPr id="11" name="Connecteur droit 5">
            <a:extLst>
              <a:ext uri="{FF2B5EF4-FFF2-40B4-BE49-F238E27FC236}">
                <a16:creationId xmlns:a16="http://schemas.microsoft.com/office/drawing/2014/main" id="{C85F88AB-B17E-2742-8695-C1B29136ED60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ce réservé du contenu 1">
            <a:extLst>
              <a:ext uri="{FF2B5EF4-FFF2-40B4-BE49-F238E27FC236}">
                <a16:creationId xmlns:a16="http://schemas.microsoft.com/office/drawing/2014/main" id="{16B02620-E664-6B4B-B53B-53791CF2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653523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BB28D63-6292-754E-A9FE-C2125323C7A1}"/>
              </a:ext>
            </a:extLst>
          </p:cNvPr>
          <p:cNvSpPr/>
          <p:nvPr/>
        </p:nvSpPr>
        <p:spPr>
          <a:xfrm>
            <a:off x="635464" y="1451961"/>
            <a:ext cx="109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Politique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F2BF1-5BB7-5646-9C3C-BA1ADF85DE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276" t="1" r="-1" b="2049"/>
          <a:stretch/>
        </p:blipFill>
        <p:spPr>
          <a:xfrm>
            <a:off x="809706" y="2905673"/>
            <a:ext cx="3804579" cy="5680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7676D-32FF-8546-ADDB-CA0DD181FBD3}"/>
              </a:ext>
            </a:extLst>
          </p:cNvPr>
          <p:cNvSpPr/>
          <p:nvPr/>
        </p:nvSpPr>
        <p:spPr>
          <a:xfrm>
            <a:off x="626552" y="2417301"/>
            <a:ext cx="4293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Gain Rt (Somme pondérée des récompenses)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6E26A-5DB6-214C-B595-235F050FC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64" y="2006579"/>
            <a:ext cx="3117169" cy="3693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0C783-6E9C-2342-88F5-281312BDC068}"/>
              </a:ext>
            </a:extLst>
          </p:cNvPr>
          <p:cNvSpPr/>
          <p:nvPr/>
        </p:nvSpPr>
        <p:spPr>
          <a:xfrm>
            <a:off x="626552" y="3541841"/>
            <a:ext cx="521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Fonction de valeur (</a:t>
            </a:r>
            <a:r>
              <a:rPr lang="en-GB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Hamilton–Jacobi–Bellman equatio</a:t>
            </a:r>
            <a:r>
              <a:rPr lang="en-FR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FR" u="sng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GB" u="sng" dirty="0"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92A23-6DA6-D74F-8FCA-3B604B25998F}"/>
              </a:ext>
            </a:extLst>
          </p:cNvPr>
          <p:cNvSpPr/>
          <p:nvPr/>
        </p:nvSpPr>
        <p:spPr>
          <a:xfrm>
            <a:off x="6324024" y="1526327"/>
            <a:ext cx="5725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DDPG algorithm (apprentissage de </a:t>
            </a:r>
            <a:r>
              <a:rPr lang="en-GB" dirty="0"/>
              <a:t>Q-function et de la politique) </a:t>
            </a:r>
            <a:r>
              <a:rPr lang="en-FR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</a:t>
            </a:r>
            <a:r>
              <a:rPr lang="en-FR" dirty="0"/>
              <a:t>ff policy - </a:t>
            </a:r>
            <a:r>
              <a:rPr lang="en-GB" dirty="0"/>
              <a:t>M</a:t>
            </a:r>
            <a:r>
              <a:rPr lang="en-FR" dirty="0"/>
              <a:t>odel free - Gradient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Méthode de Actor-Critic pour l’évaluation de la politique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 dirty="0"/>
          </a:p>
        </p:txBody>
      </p:sp>
      <p:pic>
        <p:nvPicPr>
          <p:cNvPr id="3076" name="Picture 4" descr="CentraleSupélec | LinkedIn">
            <a:extLst>
              <a:ext uri="{FF2B5EF4-FFF2-40B4-BE49-F238E27FC236}">
                <a16:creationId xmlns:a16="http://schemas.microsoft.com/office/drawing/2014/main" id="{4217A49B-2E19-F94F-9488-6DF6244EC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BAFD0CF-887D-B74D-8B3F-CD89F5420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B833D1-E6D3-FB43-95A2-83ED89960D0E}"/>
              </a:ext>
            </a:extLst>
          </p:cNvPr>
          <p:cNvSpPr/>
          <p:nvPr/>
        </p:nvSpPr>
        <p:spPr>
          <a:xfrm>
            <a:off x="600305" y="4615494"/>
            <a:ext cx="44340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Gain potentiel (récompense sur le long terme):</a:t>
            </a:r>
          </a:p>
          <a:p>
            <a:endParaRPr lang="en-FR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133AA4-8620-2346-A8EB-46940DD1F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148" y="3988430"/>
            <a:ext cx="4267589" cy="6112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3DE0CC-A92F-8F47-87A0-361085074B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339" y="5021222"/>
            <a:ext cx="5725685" cy="707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EB5BEF-4829-7547-A68A-7458919AF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8573" y="2947171"/>
            <a:ext cx="4536588" cy="29925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94E2D5-8D49-0748-8DFF-2FE918A318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148" r="630"/>
          <a:stretch/>
        </p:blipFill>
        <p:spPr>
          <a:xfrm>
            <a:off x="590791" y="2905733"/>
            <a:ext cx="218915" cy="56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C40A6-2EC8-4C82-9014-5DE5871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5" y="540546"/>
            <a:ext cx="9701974" cy="1049235"/>
          </a:xfrm>
        </p:spPr>
        <p:txBody>
          <a:bodyPr>
            <a:normAutofit/>
          </a:bodyPr>
          <a:lstStyle/>
          <a:p>
            <a:r>
              <a:rPr lang="fr-FR" dirty="0"/>
              <a:t>Application</a:t>
            </a:r>
            <a:endParaRPr lang="en-US" dirty="0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52D5929B-4220-C349-812E-D84D006478BC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88DFDCB0-1042-434A-9F3D-C156AF5EE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910910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8646F87B-D808-AF42-823F-3C55AF8C2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C97E32D-345F-0E40-A3A1-2722B3A3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1A5C5C-8CFD-6040-8D9B-A87F0413C4E2}"/>
              </a:ext>
            </a:extLst>
          </p:cNvPr>
          <p:cNvSpPr/>
          <p:nvPr/>
        </p:nvSpPr>
        <p:spPr>
          <a:xfrm>
            <a:off x="447866" y="1287992"/>
            <a:ext cx="2083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/>
              <a:t>Modèle de la vanne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FC7AE2-0B41-9042-8789-1099913F8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65" y="1768135"/>
            <a:ext cx="3580332" cy="9185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1A4E71-4CCA-B04B-BB76-24B8134B2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865" y="3162431"/>
            <a:ext cx="3950020" cy="20178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417642-45F2-8F40-9D26-F168D515F1EC}"/>
              </a:ext>
            </a:extLst>
          </p:cNvPr>
          <p:cNvSpPr/>
          <p:nvPr/>
        </p:nvSpPr>
        <p:spPr>
          <a:xfrm>
            <a:off x="447866" y="2733599"/>
            <a:ext cx="154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Simulink model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31C381-C5FF-FA42-AB35-816AC4E33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1659" y="1898114"/>
            <a:ext cx="6152475" cy="24726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F744F4-6EA1-9D47-8C65-6C0732FE6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865" y="5793289"/>
            <a:ext cx="3950020" cy="86639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9BD560C-60FA-AF4B-A608-633ECE120CC1}"/>
              </a:ext>
            </a:extLst>
          </p:cNvPr>
          <p:cNvSpPr/>
          <p:nvPr/>
        </p:nvSpPr>
        <p:spPr>
          <a:xfrm>
            <a:off x="447865" y="5292622"/>
            <a:ext cx="423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Processus industriel commandé par la vanne: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57C45F7-8818-C64C-901D-E6DB3A00BD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59405" y="5275317"/>
            <a:ext cx="3060700" cy="5461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102AC4A-E0F5-DD49-80EE-CFD4AEE2DCC9}"/>
              </a:ext>
            </a:extLst>
          </p:cNvPr>
          <p:cNvSpPr/>
          <p:nvPr/>
        </p:nvSpPr>
        <p:spPr>
          <a:xfrm>
            <a:off x="6372034" y="4552225"/>
            <a:ext cx="327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NimbusRomNo9L"/>
              </a:rPr>
              <a:t>Tuned avec la toolbox PID :</a:t>
            </a:r>
          </a:p>
          <a:p>
            <a:r>
              <a:rPr lang="en-GB" i="1" dirty="0">
                <a:latin typeface="NimbusRomNo9L"/>
              </a:rPr>
              <a:t>K</a:t>
            </a:r>
            <a:r>
              <a:rPr lang="en-GB" sz="800" i="1" dirty="0">
                <a:latin typeface="NimbusRomNo9L"/>
              </a:rPr>
              <a:t>p </a:t>
            </a:r>
            <a:r>
              <a:rPr lang="en-GB" dirty="0">
                <a:latin typeface="rtxr"/>
              </a:rPr>
              <a:t>= </a:t>
            </a:r>
            <a:r>
              <a:rPr lang="en-GB" dirty="0">
                <a:latin typeface="NimbusRomNo9L"/>
              </a:rPr>
              <a:t>0</a:t>
            </a:r>
            <a:r>
              <a:rPr lang="en-GB" dirty="0">
                <a:latin typeface="rtxmi"/>
              </a:rPr>
              <a:t>.</a:t>
            </a:r>
            <a:r>
              <a:rPr lang="en-GB" dirty="0">
                <a:latin typeface="NimbusRomNo9L"/>
              </a:rPr>
              <a:t>3631, </a:t>
            </a:r>
            <a:r>
              <a:rPr lang="en-GB" i="1" dirty="0">
                <a:latin typeface="NimbusRomNo9L"/>
              </a:rPr>
              <a:t>K</a:t>
            </a:r>
            <a:r>
              <a:rPr lang="en-GB" sz="800" i="1" dirty="0">
                <a:latin typeface="NimbusRomNo9L"/>
              </a:rPr>
              <a:t>i </a:t>
            </a:r>
            <a:r>
              <a:rPr lang="en-GB" dirty="0">
                <a:latin typeface="rtxr"/>
              </a:rPr>
              <a:t>= </a:t>
            </a:r>
            <a:r>
              <a:rPr lang="en-GB" dirty="0">
                <a:latin typeface="NimbusRomNo9L"/>
              </a:rPr>
              <a:t>0</a:t>
            </a:r>
            <a:r>
              <a:rPr lang="en-GB" dirty="0">
                <a:latin typeface="rtxmi"/>
              </a:rPr>
              <a:t>.</a:t>
            </a:r>
            <a:r>
              <a:rPr lang="en-GB" dirty="0">
                <a:latin typeface="NimbusRomNo9L"/>
              </a:rPr>
              <a:t>0045, </a:t>
            </a:r>
            <a:r>
              <a:rPr lang="en-GB" i="1" dirty="0">
                <a:latin typeface="NimbusRomNo9L"/>
              </a:rPr>
              <a:t>K</a:t>
            </a:r>
            <a:r>
              <a:rPr lang="en-GB" sz="800" i="1" dirty="0">
                <a:latin typeface="NimbusRomNo9L"/>
              </a:rPr>
              <a:t>d </a:t>
            </a:r>
            <a:r>
              <a:rPr lang="en-GB" dirty="0">
                <a:latin typeface="rtxr"/>
              </a:rPr>
              <a:t>= </a:t>
            </a:r>
            <a:r>
              <a:rPr lang="en-GB" dirty="0">
                <a:latin typeface="txsy"/>
              </a:rPr>
              <a:t>−</a:t>
            </a:r>
            <a:r>
              <a:rPr lang="en-GB" dirty="0">
                <a:latin typeface="NimbusRomNo9L"/>
              </a:rPr>
              <a:t>1</a:t>
            </a:r>
            <a:r>
              <a:rPr lang="en-GB" dirty="0">
                <a:latin typeface="rtxmi"/>
              </a:rPr>
              <a:t>.</a:t>
            </a:r>
            <a:r>
              <a:rPr lang="en-GB" dirty="0">
                <a:latin typeface="NimbusRomNo9L"/>
              </a:rPr>
              <a:t>72</a:t>
            </a:r>
            <a:endParaRPr lang="en-GB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F000E-D50C-D445-9E5A-8407025C6277}"/>
              </a:ext>
            </a:extLst>
          </p:cNvPr>
          <p:cNvSpPr/>
          <p:nvPr/>
        </p:nvSpPr>
        <p:spPr>
          <a:xfrm>
            <a:off x="5597014" y="1350139"/>
            <a:ext cx="155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 dirty="0"/>
              <a:t>Correcteur PID</a:t>
            </a:r>
          </a:p>
        </p:txBody>
      </p:sp>
      <p:sp>
        <p:nvSpPr>
          <p:cNvPr id="20" name="Espace réservé du numéro de diapositive 3">
            <a:extLst>
              <a:ext uri="{FF2B5EF4-FFF2-40B4-BE49-F238E27FC236}">
                <a16:creationId xmlns:a16="http://schemas.microsoft.com/office/drawing/2014/main" id="{3FFEA23A-EB6B-4D4F-982B-8127124A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0148" y="6260663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57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C40A6-2EC8-4C82-9014-5DE5871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81" y="490113"/>
            <a:ext cx="9701974" cy="1049235"/>
          </a:xfrm>
        </p:spPr>
        <p:txBody>
          <a:bodyPr>
            <a:normAutofit/>
          </a:bodyPr>
          <a:lstStyle/>
          <a:p>
            <a:r>
              <a:rPr lang="fr-FR" dirty="0"/>
              <a:t>Application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E78591-1067-4ABD-A279-58F6A12C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52D5929B-4220-C349-812E-D84D006478BC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88DFDCB0-1042-434A-9F3D-C156AF5EE0E9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8646F87B-D808-AF42-823F-3C55AF8C2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C97E32D-345F-0E40-A3A1-2722B3A3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BDBB21DF-9800-2F4C-8FD9-8C3619C2BD2E}"/>
              </a:ext>
            </a:extLst>
          </p:cNvPr>
          <p:cNvSpPr txBox="1">
            <a:spLocks/>
          </p:cNvSpPr>
          <p:nvPr/>
        </p:nvSpPr>
        <p:spPr>
          <a:xfrm>
            <a:off x="11200632" y="6436387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6CCC6-2BE5-4E42-96A4-D1E8E81A3D8E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3BE2EE-3A11-4D42-8E3A-43DCF2A8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7713" y="1451444"/>
            <a:ext cx="3200670" cy="3458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AE3B45-09A9-8241-A284-E34E329F8718}"/>
              </a:ext>
            </a:extLst>
          </p:cNvPr>
          <p:cNvSpPr/>
          <p:nvPr/>
        </p:nvSpPr>
        <p:spPr>
          <a:xfrm>
            <a:off x="7828579" y="979574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DDPG : Actor and Critic NN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029BE3-3C46-5D4D-90FF-BA96C260B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067" y="5272855"/>
            <a:ext cx="4429626" cy="1366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55FEAF-C840-A34A-AF73-D0C92C051DEE}"/>
              </a:ext>
            </a:extLst>
          </p:cNvPr>
          <p:cNvSpPr/>
          <p:nvPr/>
        </p:nvSpPr>
        <p:spPr>
          <a:xfrm>
            <a:off x="8272579" y="4903523"/>
            <a:ext cx="179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NimbusRomNo9L"/>
              </a:rPr>
              <a:t>Graded Learning 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2B8E4-F3B7-8F4B-9334-196113CC2F06}"/>
              </a:ext>
            </a:extLst>
          </p:cNvPr>
          <p:cNvSpPr/>
          <p:nvPr/>
        </p:nvSpPr>
        <p:spPr>
          <a:xfrm>
            <a:off x="564417" y="537317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Récompenses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3E82E4-FED6-044C-B2F4-4990A8F76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17" y="5849130"/>
            <a:ext cx="4851400" cy="6787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D2510-6384-5A47-A36E-35829FE9A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417" y="3388465"/>
            <a:ext cx="3692335" cy="18780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322B5E-BED0-2F40-9E20-9B8E0B2C239D}"/>
              </a:ext>
            </a:extLst>
          </p:cNvPr>
          <p:cNvSpPr/>
          <p:nvPr/>
        </p:nvSpPr>
        <p:spPr>
          <a:xfrm>
            <a:off x="564415" y="2990781"/>
            <a:ext cx="224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dirty="0"/>
              <a:t>Vecteur d’observation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C8658E-F950-0D41-BD34-150896886929}"/>
              </a:ext>
            </a:extLst>
          </p:cNvPr>
          <p:cNvSpPr/>
          <p:nvPr/>
        </p:nvSpPr>
        <p:spPr>
          <a:xfrm>
            <a:off x="564417" y="1868490"/>
            <a:ext cx="55502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 dirty="0"/>
              <a:t>Entrainement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Entrainé sur plusieurs signaux consigne de valeurs constantes.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 dirty="0"/>
              <a:t>Les conditions initiales sont générées aléatoirement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8BC2D-36CE-984D-81FE-828269B82046}"/>
              </a:ext>
            </a:extLst>
          </p:cNvPr>
          <p:cNvSpPr/>
          <p:nvPr/>
        </p:nvSpPr>
        <p:spPr>
          <a:xfrm>
            <a:off x="564417" y="1354685"/>
            <a:ext cx="551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1" dirty="0"/>
              <a:t>Modèle d’apprentissage par renforcement</a:t>
            </a:r>
          </a:p>
        </p:txBody>
      </p:sp>
    </p:spTree>
    <p:extLst>
      <p:ext uri="{BB962C8B-B14F-4D97-AF65-F5344CB8AC3E}">
        <p14:creationId xmlns:p14="http://schemas.microsoft.com/office/powerpoint/2010/main" val="24145054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{4554B3F6-8AE7-3541-B0CA-FCF8B5456A1E}tf10001122</Template>
  <TotalTime>5576</TotalTime>
  <Words>499</Words>
  <Application>Microsoft Macintosh PowerPoint</Application>
  <PresentationFormat>Widescreen</PresentationFormat>
  <Paragraphs>141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NimbusRomNo9L</vt:lpstr>
      <vt:lpstr>rtxmi</vt:lpstr>
      <vt:lpstr>rtxr</vt:lpstr>
      <vt:lpstr>Tw Cen MT</vt:lpstr>
      <vt:lpstr>txsy</vt:lpstr>
      <vt:lpstr>Circuit</vt:lpstr>
      <vt:lpstr>Reinforcement Learning for Control of Valves   </vt:lpstr>
      <vt:lpstr>Plan</vt:lpstr>
      <vt:lpstr>Introduction</vt:lpstr>
      <vt:lpstr>Introduction</vt:lpstr>
      <vt:lpstr>Théorie et méthode</vt:lpstr>
      <vt:lpstr>Théorie et méthode</vt:lpstr>
      <vt:lpstr>Théorie et méthode</vt:lpstr>
      <vt:lpstr>Application</vt:lpstr>
      <vt:lpstr>Application</vt:lpstr>
      <vt:lpstr>Résultats des expérimentations</vt:lpstr>
      <vt:lpstr>Résultats des expérimentations</vt:lpstr>
      <vt:lpstr>Résultats des expérimentations</vt:lpstr>
      <vt:lpstr>Conclusion</vt:lpstr>
      <vt:lpstr>Merci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Mohcine</dc:creator>
  <cp:lastModifiedBy>Mohcine El Harras (Student at CentraleSupelec)</cp:lastModifiedBy>
  <cp:revision>45</cp:revision>
  <dcterms:created xsi:type="dcterms:W3CDTF">2020-06-09T10:56:37Z</dcterms:created>
  <dcterms:modified xsi:type="dcterms:W3CDTF">2021-04-13T14:53:16Z</dcterms:modified>
</cp:coreProperties>
</file>